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7" r:id="rId3"/>
    <p:sldId id="258" r:id="rId4"/>
    <p:sldId id="259" r:id="rId5"/>
    <p:sldId id="260" r:id="rId6"/>
    <p:sldId id="270" r:id="rId7"/>
    <p:sldId id="262" r:id="rId8"/>
    <p:sldId id="265" r:id="rId9"/>
    <p:sldId id="283" r:id="rId10"/>
    <p:sldId id="267" r:id="rId11"/>
    <p:sldId id="264" r:id="rId12"/>
    <p:sldId id="286" r:id="rId13"/>
    <p:sldId id="295" r:id="rId14"/>
    <p:sldId id="263" r:id="rId15"/>
    <p:sldId id="269" r:id="rId16"/>
    <p:sldId id="271" r:id="rId17"/>
    <p:sldId id="273" r:id="rId18"/>
    <p:sldId id="275" r:id="rId19"/>
    <p:sldId id="272" r:id="rId20"/>
    <p:sldId id="274" r:id="rId21"/>
    <p:sldId id="261" r:id="rId22"/>
    <p:sldId id="276" r:id="rId23"/>
    <p:sldId id="268" r:id="rId24"/>
    <p:sldId id="278" r:id="rId25"/>
    <p:sldId id="291" r:id="rId26"/>
    <p:sldId id="288" r:id="rId27"/>
    <p:sldId id="290" r:id="rId28"/>
    <p:sldId id="293" r:id="rId29"/>
    <p:sldId id="294" r:id="rId30"/>
    <p:sldId id="279" r:id="rId31"/>
    <p:sldId id="289" r:id="rId32"/>
    <p:sldId id="277" r:id="rId33"/>
    <p:sldId id="280" r:id="rId34"/>
    <p:sldId id="281" r:id="rId35"/>
    <p:sldId id="292" r:id="rId36"/>
    <p:sldId id="28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5" autoAdjust="0"/>
    <p:restoredTop sz="94660"/>
  </p:normalViewPr>
  <p:slideViewPr>
    <p:cSldViewPr snapToGrid="0">
      <p:cViewPr varScale="1">
        <p:scale>
          <a:sx n="69" d="100"/>
          <a:sy n="69" d="100"/>
        </p:scale>
        <p:origin x="78" y="4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3A70F-6833-470E-BB81-D96DCD21DDBB}" type="datetimeFigureOut">
              <a:rPr lang="en-US" smtClean="0"/>
              <a:t>6/20/2016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9C6B4-EBAD-4A50-8E7A-F10E9B3C5CE0}" type="slidenum">
              <a:rPr lang="en-US" smtClean="0"/>
              <a:t>‹#›</a:t>
            </a:fld>
            <a:endParaRPr lang="en-US"/>
          </a:p>
        </p:txBody>
      </p:sp>
    </p:spTree>
    <p:extLst>
      <p:ext uri="{BB962C8B-B14F-4D97-AF65-F5344CB8AC3E}">
        <p14:creationId xmlns:p14="http://schemas.microsoft.com/office/powerpoint/2010/main" val="364556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Accounting</a:t>
            </a:r>
            <a:r>
              <a:rPr lang="en-US" baseline="0" dirty="0" smtClean="0"/>
              <a:t> for roughly 31% of expenditures in the clinical care sector ($765B)</a:t>
            </a:r>
            <a:endParaRPr lang="en-US" dirty="0"/>
          </a:p>
        </p:txBody>
      </p:sp>
      <p:sp>
        <p:nvSpPr>
          <p:cNvPr id="4" name="Slide Number Placeholder 3"/>
          <p:cNvSpPr>
            <a:spLocks noGrp="1"/>
          </p:cNvSpPr>
          <p:nvPr>
            <p:ph type="sldNum" sz="quarter" idx="10"/>
          </p:nvPr>
        </p:nvSpPr>
        <p:spPr/>
        <p:txBody>
          <a:bodyPr/>
          <a:lstStyle/>
          <a:p>
            <a:fld id="{4F09C6B4-EBAD-4A50-8E7A-F10E9B3C5CE0}" type="slidenum">
              <a:rPr lang="en-US" smtClean="0"/>
              <a:t>11</a:t>
            </a:fld>
            <a:endParaRPr lang="en-US"/>
          </a:p>
        </p:txBody>
      </p:sp>
    </p:spTree>
    <p:extLst>
      <p:ext uri="{BB962C8B-B14F-4D97-AF65-F5344CB8AC3E}">
        <p14:creationId xmlns:p14="http://schemas.microsoft.com/office/powerpoint/2010/main" val="2628282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Hogan et al., Health Affairs Sept 2015</a:t>
            </a:r>
            <a:endParaRPr lang="en-US" dirty="0"/>
          </a:p>
        </p:txBody>
      </p:sp>
      <p:sp>
        <p:nvSpPr>
          <p:cNvPr id="4" name="Slide Number Placeholder 3"/>
          <p:cNvSpPr>
            <a:spLocks noGrp="1"/>
          </p:cNvSpPr>
          <p:nvPr>
            <p:ph type="sldNum" sz="quarter" idx="10"/>
          </p:nvPr>
        </p:nvSpPr>
        <p:spPr/>
        <p:txBody>
          <a:bodyPr/>
          <a:lstStyle/>
          <a:p>
            <a:fld id="{4F09C6B4-EBAD-4A50-8E7A-F10E9B3C5CE0}" type="slidenum">
              <a:rPr lang="en-US" smtClean="0"/>
              <a:t>31</a:t>
            </a:fld>
            <a:endParaRPr lang="en-US"/>
          </a:p>
        </p:txBody>
      </p:sp>
    </p:spTree>
    <p:extLst>
      <p:ext uri="{BB962C8B-B14F-4D97-AF65-F5344CB8AC3E}">
        <p14:creationId xmlns:p14="http://schemas.microsoft.com/office/powerpoint/2010/main" val="151776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CEA slides</a:t>
            </a:r>
            <a:r>
              <a:rPr lang="en-US" baseline="0" dirty="0" smtClean="0"/>
              <a:t> on ACA after 6 years. Also readmission rates have fallen.</a:t>
            </a:r>
            <a:endParaRPr lang="en-US" dirty="0"/>
          </a:p>
        </p:txBody>
      </p:sp>
      <p:sp>
        <p:nvSpPr>
          <p:cNvPr id="4" name="Slide Number Placeholder 3"/>
          <p:cNvSpPr>
            <a:spLocks noGrp="1"/>
          </p:cNvSpPr>
          <p:nvPr>
            <p:ph type="sldNum" sz="quarter" idx="10"/>
          </p:nvPr>
        </p:nvSpPr>
        <p:spPr/>
        <p:txBody>
          <a:bodyPr/>
          <a:lstStyle/>
          <a:p>
            <a:fld id="{4F09C6B4-EBAD-4A50-8E7A-F10E9B3C5CE0}" type="slidenum">
              <a:rPr lang="en-US" smtClean="0"/>
              <a:t>32</a:t>
            </a:fld>
            <a:endParaRPr lang="en-US"/>
          </a:p>
        </p:txBody>
      </p:sp>
    </p:spTree>
    <p:extLst>
      <p:ext uri="{BB962C8B-B14F-4D97-AF65-F5344CB8AC3E}">
        <p14:creationId xmlns:p14="http://schemas.microsoft.com/office/powerpoint/2010/main" val="3484521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Camden, NJ example</a:t>
            </a:r>
            <a:endParaRPr lang="en-US" dirty="0"/>
          </a:p>
        </p:txBody>
      </p:sp>
      <p:sp>
        <p:nvSpPr>
          <p:cNvPr id="4" name="Slide Number Placeholder 3"/>
          <p:cNvSpPr>
            <a:spLocks noGrp="1"/>
          </p:cNvSpPr>
          <p:nvPr>
            <p:ph type="sldNum" sz="quarter" idx="10"/>
          </p:nvPr>
        </p:nvSpPr>
        <p:spPr/>
        <p:txBody>
          <a:bodyPr/>
          <a:lstStyle/>
          <a:p>
            <a:fld id="{4F09C6B4-EBAD-4A50-8E7A-F10E9B3C5CE0}" type="slidenum">
              <a:rPr lang="en-US" smtClean="0"/>
              <a:t>33</a:t>
            </a:fld>
            <a:endParaRPr lang="en-US"/>
          </a:p>
        </p:txBody>
      </p:sp>
    </p:spTree>
    <p:extLst>
      <p:ext uri="{BB962C8B-B14F-4D97-AF65-F5344CB8AC3E}">
        <p14:creationId xmlns:p14="http://schemas.microsoft.com/office/powerpoint/2010/main" val="2322067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of the beginning. </a:t>
            </a:r>
            <a:endParaRPr lang="en-US" dirty="0"/>
          </a:p>
        </p:txBody>
      </p:sp>
      <p:sp>
        <p:nvSpPr>
          <p:cNvPr id="4" name="Slide Number Placeholder 3"/>
          <p:cNvSpPr>
            <a:spLocks noGrp="1"/>
          </p:cNvSpPr>
          <p:nvPr>
            <p:ph type="sldNum" sz="quarter" idx="10"/>
          </p:nvPr>
        </p:nvSpPr>
        <p:spPr/>
        <p:txBody>
          <a:bodyPr/>
          <a:lstStyle/>
          <a:p>
            <a:fld id="{4F09C6B4-EBAD-4A50-8E7A-F10E9B3C5CE0}" type="slidenum">
              <a:rPr lang="en-US" smtClean="0"/>
              <a:t>35</a:t>
            </a:fld>
            <a:endParaRPr lang="en-US"/>
          </a:p>
        </p:txBody>
      </p:sp>
    </p:spTree>
    <p:extLst>
      <p:ext uri="{BB962C8B-B14F-4D97-AF65-F5344CB8AC3E}">
        <p14:creationId xmlns:p14="http://schemas.microsoft.com/office/powerpoint/2010/main" val="1111130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a:t>
            </a:r>
            <a:r>
              <a:rPr lang="en-US" baseline="0" dirty="0" smtClean="0"/>
              <a:t> care has limited effects on the health of the population; yet we spent the vast majority of health improvement funds on clinical care.</a:t>
            </a:r>
            <a:endParaRPr lang="en-US" dirty="0"/>
          </a:p>
        </p:txBody>
      </p:sp>
      <p:sp>
        <p:nvSpPr>
          <p:cNvPr id="4" name="Slide Number Placeholder 3"/>
          <p:cNvSpPr>
            <a:spLocks noGrp="1"/>
          </p:cNvSpPr>
          <p:nvPr>
            <p:ph type="sldNum" sz="quarter" idx="10"/>
          </p:nvPr>
        </p:nvSpPr>
        <p:spPr/>
        <p:txBody>
          <a:bodyPr/>
          <a:lstStyle/>
          <a:p>
            <a:fld id="{4F09C6B4-EBAD-4A50-8E7A-F10E9B3C5CE0}" type="slidenum">
              <a:rPr lang="en-US" smtClean="0"/>
              <a:t>12</a:t>
            </a:fld>
            <a:endParaRPr lang="en-US"/>
          </a:p>
        </p:txBody>
      </p:sp>
    </p:spTree>
    <p:extLst>
      <p:ext uri="{BB962C8B-B14F-4D97-AF65-F5344CB8AC3E}">
        <p14:creationId xmlns:p14="http://schemas.microsoft.com/office/powerpoint/2010/main" val="93814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Medicare and Medicaid</a:t>
            </a:r>
            <a:r>
              <a:rPr lang="en-US" baseline="0" dirty="0" smtClean="0"/>
              <a:t> for the former and </a:t>
            </a:r>
            <a:r>
              <a:rPr lang="en-US" dirty="0" smtClean="0"/>
              <a:t>Lasik</a:t>
            </a:r>
            <a:r>
              <a:rPr lang="en-US" baseline="0" dirty="0" smtClean="0"/>
              <a:t> surgery for the latter</a:t>
            </a:r>
            <a:endParaRPr lang="en-US" dirty="0"/>
          </a:p>
        </p:txBody>
      </p:sp>
      <p:sp>
        <p:nvSpPr>
          <p:cNvPr id="4" name="Slide Number Placeholder 3"/>
          <p:cNvSpPr>
            <a:spLocks noGrp="1"/>
          </p:cNvSpPr>
          <p:nvPr>
            <p:ph type="sldNum" sz="quarter" idx="10"/>
          </p:nvPr>
        </p:nvSpPr>
        <p:spPr/>
        <p:txBody>
          <a:bodyPr/>
          <a:lstStyle/>
          <a:p>
            <a:fld id="{4F09C6B4-EBAD-4A50-8E7A-F10E9B3C5CE0}" type="slidenum">
              <a:rPr lang="en-US" smtClean="0"/>
              <a:t>14</a:t>
            </a:fld>
            <a:endParaRPr lang="en-US"/>
          </a:p>
        </p:txBody>
      </p:sp>
    </p:spTree>
    <p:extLst>
      <p:ext uri="{BB962C8B-B14F-4D97-AF65-F5344CB8AC3E}">
        <p14:creationId xmlns:p14="http://schemas.microsoft.com/office/powerpoint/2010/main" val="55219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Horizontal inequities also exist.  People</a:t>
            </a:r>
            <a:r>
              <a:rPr lang="en-US" baseline="0" dirty="0" smtClean="0"/>
              <a:t> in similar circumstances may have very different health insurance depending upon whether they work for a small company or a large company and whether they have insurance or not.</a:t>
            </a:r>
            <a:endParaRPr lang="en-US" dirty="0"/>
          </a:p>
        </p:txBody>
      </p:sp>
      <p:sp>
        <p:nvSpPr>
          <p:cNvPr id="4" name="Slide Number Placeholder 3"/>
          <p:cNvSpPr>
            <a:spLocks noGrp="1"/>
          </p:cNvSpPr>
          <p:nvPr>
            <p:ph type="sldNum" sz="quarter" idx="10"/>
          </p:nvPr>
        </p:nvSpPr>
        <p:spPr/>
        <p:txBody>
          <a:bodyPr/>
          <a:lstStyle/>
          <a:p>
            <a:fld id="{4F09C6B4-EBAD-4A50-8E7A-F10E9B3C5CE0}" type="slidenum">
              <a:rPr lang="en-US" smtClean="0"/>
              <a:t>15</a:t>
            </a:fld>
            <a:endParaRPr lang="en-US"/>
          </a:p>
        </p:txBody>
      </p:sp>
    </p:spTree>
    <p:extLst>
      <p:ext uri="{BB962C8B-B14F-4D97-AF65-F5344CB8AC3E}">
        <p14:creationId xmlns:p14="http://schemas.microsoft.com/office/powerpoint/2010/main" val="196027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9C6B4-EBAD-4A50-8E7A-F10E9B3C5CE0}" type="slidenum">
              <a:rPr lang="en-US" smtClean="0"/>
              <a:t>16</a:t>
            </a:fld>
            <a:endParaRPr lang="en-US"/>
          </a:p>
        </p:txBody>
      </p:sp>
    </p:spTree>
    <p:extLst>
      <p:ext uri="{BB962C8B-B14F-4D97-AF65-F5344CB8AC3E}">
        <p14:creationId xmlns:p14="http://schemas.microsoft.com/office/powerpoint/2010/main" val="4196926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studies estimate the portion of the decline related to the state of the economy ranges from 37% to 75%. </a:t>
            </a:r>
            <a:endParaRPr lang="en-US" dirty="0"/>
          </a:p>
        </p:txBody>
      </p:sp>
      <p:sp>
        <p:nvSpPr>
          <p:cNvPr id="4" name="Slide Number Placeholder 3"/>
          <p:cNvSpPr>
            <a:spLocks noGrp="1"/>
          </p:cNvSpPr>
          <p:nvPr>
            <p:ph type="sldNum" sz="quarter" idx="10"/>
          </p:nvPr>
        </p:nvSpPr>
        <p:spPr/>
        <p:txBody>
          <a:bodyPr/>
          <a:lstStyle/>
          <a:p>
            <a:fld id="{4F09C6B4-EBAD-4A50-8E7A-F10E9B3C5CE0}" type="slidenum">
              <a:rPr lang="en-US" smtClean="0"/>
              <a:t>19</a:t>
            </a:fld>
            <a:endParaRPr lang="en-US"/>
          </a:p>
        </p:txBody>
      </p:sp>
    </p:spTree>
    <p:extLst>
      <p:ext uri="{BB962C8B-B14F-4D97-AF65-F5344CB8AC3E}">
        <p14:creationId xmlns:p14="http://schemas.microsoft.com/office/powerpoint/2010/main" val="80363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Medicaid expansion states started with a smaller %age</a:t>
            </a:r>
            <a:r>
              <a:rPr lang="en-US" baseline="0" dirty="0" smtClean="0"/>
              <a:t> of uninsured and saw that rate fall by more than the non-expansion states.</a:t>
            </a:r>
            <a:endParaRPr lang="en-US" dirty="0"/>
          </a:p>
        </p:txBody>
      </p:sp>
      <p:sp>
        <p:nvSpPr>
          <p:cNvPr id="4" name="Slide Number Placeholder 3"/>
          <p:cNvSpPr>
            <a:spLocks noGrp="1"/>
          </p:cNvSpPr>
          <p:nvPr>
            <p:ph type="sldNum" sz="quarter" idx="10"/>
          </p:nvPr>
        </p:nvSpPr>
        <p:spPr/>
        <p:txBody>
          <a:bodyPr/>
          <a:lstStyle/>
          <a:p>
            <a:fld id="{4F09C6B4-EBAD-4A50-8E7A-F10E9B3C5CE0}" type="slidenum">
              <a:rPr lang="en-US" smtClean="0"/>
              <a:t>22</a:t>
            </a:fld>
            <a:endParaRPr lang="en-US"/>
          </a:p>
        </p:txBody>
      </p:sp>
    </p:spTree>
    <p:extLst>
      <p:ext uri="{BB962C8B-B14F-4D97-AF65-F5344CB8AC3E}">
        <p14:creationId xmlns:p14="http://schemas.microsoft.com/office/powerpoint/2010/main" val="180759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Insured</a:t>
            </a:r>
            <a:r>
              <a:rPr lang="en-US" baseline="0" dirty="0" smtClean="0"/>
              <a:t> %, especially private, rises with income and 2) Change from 2012-2014 matters for the bottom 70%+.</a:t>
            </a:r>
            <a:endParaRPr lang="en-US" dirty="0"/>
          </a:p>
        </p:txBody>
      </p:sp>
      <p:sp>
        <p:nvSpPr>
          <p:cNvPr id="4" name="Slide Number Placeholder 3"/>
          <p:cNvSpPr>
            <a:spLocks noGrp="1"/>
          </p:cNvSpPr>
          <p:nvPr>
            <p:ph type="sldNum" sz="quarter" idx="10"/>
          </p:nvPr>
        </p:nvSpPr>
        <p:spPr/>
        <p:txBody>
          <a:bodyPr/>
          <a:lstStyle/>
          <a:p>
            <a:fld id="{4F09C6B4-EBAD-4A50-8E7A-F10E9B3C5CE0}" type="slidenum">
              <a:rPr lang="en-US" smtClean="0"/>
              <a:t>23</a:t>
            </a:fld>
            <a:endParaRPr lang="en-US"/>
          </a:p>
        </p:txBody>
      </p:sp>
    </p:spTree>
    <p:extLst>
      <p:ext uri="{BB962C8B-B14F-4D97-AF65-F5344CB8AC3E}">
        <p14:creationId xmlns:p14="http://schemas.microsoft.com/office/powerpoint/2010/main" val="324499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KFF analysis</a:t>
            </a:r>
            <a:endParaRPr lang="en-US" dirty="0"/>
          </a:p>
        </p:txBody>
      </p:sp>
      <p:sp>
        <p:nvSpPr>
          <p:cNvPr id="4" name="Slide Number Placeholder 3"/>
          <p:cNvSpPr>
            <a:spLocks noGrp="1"/>
          </p:cNvSpPr>
          <p:nvPr>
            <p:ph type="sldNum" sz="quarter" idx="10"/>
          </p:nvPr>
        </p:nvSpPr>
        <p:spPr/>
        <p:txBody>
          <a:bodyPr/>
          <a:lstStyle/>
          <a:p>
            <a:fld id="{4F09C6B4-EBAD-4A50-8E7A-F10E9B3C5CE0}" type="slidenum">
              <a:rPr lang="en-US" smtClean="0"/>
              <a:t>25</a:t>
            </a:fld>
            <a:endParaRPr lang="en-US"/>
          </a:p>
        </p:txBody>
      </p:sp>
    </p:spTree>
    <p:extLst>
      <p:ext uri="{BB962C8B-B14F-4D97-AF65-F5344CB8AC3E}">
        <p14:creationId xmlns:p14="http://schemas.microsoft.com/office/powerpoint/2010/main" val="3484299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6/20/2016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6/20/2016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healthcare.gov/search/?q=health%20plan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kff.org/health-reform/fact-sheet/summary-of-the-affordable-care-ac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81891"/>
            <a:ext cx="9601196" cy="5735782"/>
          </a:xfrm>
        </p:spPr>
        <p:txBody>
          <a:bodyPr>
            <a:normAutofit fontScale="90000"/>
          </a:bodyPr>
          <a:lstStyle/>
          <a:p>
            <a:r>
              <a:rPr lang="en-US" sz="3600" dirty="0" smtClean="0"/>
              <a:t>The Patient Protection and Affordable Care Act </a:t>
            </a:r>
            <a:br>
              <a:rPr lang="en-US" sz="3600" dirty="0" smtClean="0"/>
            </a:br>
            <a:r>
              <a:rPr lang="en-US" sz="3600" dirty="0" smtClean="0"/>
              <a:t>(aka Obamacare):</a:t>
            </a:r>
            <a:br>
              <a:rPr lang="en-US" sz="3600" dirty="0" smtClean="0"/>
            </a:br>
            <a:r>
              <a:rPr lang="en-US" sz="3600" dirty="0" smtClean="0"/>
              <a:t>An Efficient and Equitable Path to Life, Liberty, and the Pursuit of Health?</a:t>
            </a:r>
            <a:br>
              <a:rPr lang="en-US" sz="3600" dirty="0" smtClean="0"/>
            </a:br>
            <a:r>
              <a:rPr lang="en-US" sz="3600" dirty="0" smtClean="0"/>
              <a:t/>
            </a:r>
            <a:br>
              <a:rPr lang="en-US" sz="3600" dirty="0" smtClean="0"/>
            </a:br>
            <a:r>
              <a:rPr lang="en-US" sz="3600" dirty="0" smtClean="0"/>
              <a:t>Alumni College</a:t>
            </a:r>
            <a:br>
              <a:rPr lang="en-US" sz="3600" dirty="0" smtClean="0"/>
            </a:br>
            <a:r>
              <a:rPr lang="en-US" sz="3600" dirty="0" smtClean="0"/>
              <a:t>June 17, 2016</a:t>
            </a:r>
            <a:br>
              <a:rPr lang="en-US" sz="3600" dirty="0" smtClean="0"/>
            </a:br>
            <a:r>
              <a:rPr lang="en-US" sz="3600" dirty="0"/>
              <a:t/>
            </a:r>
            <a:br>
              <a:rPr lang="en-US" sz="3600" dirty="0"/>
            </a:br>
            <a:r>
              <a:rPr lang="en-US" sz="3600" dirty="0" smtClean="0"/>
              <a:t>Merton D. Finkler, Ph.D.</a:t>
            </a:r>
            <a:br>
              <a:rPr lang="en-US" sz="3600" dirty="0" smtClean="0"/>
            </a:br>
            <a:r>
              <a:rPr lang="en-US" sz="3600" dirty="0" smtClean="0"/>
              <a:t>John R. Kimberly Distinguished Professor in the American Economic System </a:t>
            </a:r>
            <a:r>
              <a:rPr lang="en-US" sz="3600" i="1" dirty="0" smtClean="0"/>
              <a:t>Emeritus</a:t>
            </a:r>
            <a:endParaRPr lang="en-US" sz="3600" i="1" dirty="0"/>
          </a:p>
        </p:txBody>
      </p:sp>
    </p:spTree>
    <p:extLst>
      <p:ext uri="{BB962C8B-B14F-4D97-AF65-F5344CB8AC3E}">
        <p14:creationId xmlns:p14="http://schemas.microsoft.com/office/powerpoint/2010/main" val="105810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51164"/>
            <a:ext cx="9601196" cy="875885"/>
          </a:xfrm>
        </p:spPr>
        <p:txBody>
          <a:bodyPr>
            <a:normAutofit/>
          </a:bodyPr>
          <a:lstStyle/>
          <a:p>
            <a:r>
              <a:rPr lang="en-US" dirty="0" smtClean="0"/>
              <a:t>Uwe Reinhardt On American Conundrum</a:t>
            </a:r>
            <a:endParaRPr lang="en-US" dirty="0"/>
          </a:p>
        </p:txBody>
      </p:sp>
      <p:sp>
        <p:nvSpPr>
          <p:cNvPr id="3" name="Content Placeholder 2"/>
          <p:cNvSpPr>
            <a:spLocks noGrp="1"/>
          </p:cNvSpPr>
          <p:nvPr>
            <p:ph sz="quarter" idx="1"/>
          </p:nvPr>
        </p:nvSpPr>
        <p:spPr>
          <a:xfrm>
            <a:off x="1825752" y="1527048"/>
            <a:ext cx="8503920" cy="4859897"/>
          </a:xfrm>
        </p:spPr>
        <p:txBody>
          <a:bodyPr>
            <a:normAutofit lnSpcReduction="10000"/>
          </a:bodyPr>
          <a:lstStyle/>
          <a:p>
            <a:r>
              <a:rPr lang="en-US" dirty="0" smtClean="0"/>
              <a:t>Americans have an instinctive distrust of government and have faith in private markets</a:t>
            </a:r>
          </a:p>
          <a:p>
            <a:r>
              <a:rPr lang="en-US" dirty="0" smtClean="0"/>
              <a:t>Yet, Americans are unwilling to accept the harsh verdicts of markets</a:t>
            </a:r>
          </a:p>
          <a:p>
            <a:r>
              <a:rPr lang="en-US" dirty="0" smtClean="0"/>
              <a:t>RESULT: “a bewildering system of half-hearted competition and half-hearted regulation”</a:t>
            </a:r>
          </a:p>
          <a:p>
            <a:r>
              <a:rPr lang="en-US" dirty="0" smtClean="0"/>
              <a:t>“This approach encourages in health care an economic free-for-all in a highly imperfect market which increasingly turns patients into blind-folded shoppers thrust into a health-care shopping mall that is only haphazardly controlled by ad-hoc, often mutually inconsistent, regulations that further distort the health-care market.”</a:t>
            </a:r>
          </a:p>
          <a:p>
            <a:pPr marL="0" indent="0">
              <a:buNone/>
            </a:pPr>
            <a:endParaRPr lang="en-US" dirty="0"/>
          </a:p>
        </p:txBody>
      </p:sp>
    </p:spTree>
    <p:extLst>
      <p:ext uri="{BB962C8B-B14F-4D97-AF65-F5344CB8AC3E}">
        <p14:creationId xmlns:p14="http://schemas.microsoft.com/office/powerpoint/2010/main" val="11007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939635" y="588819"/>
            <a:ext cx="817418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52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09600"/>
            <a:ext cx="9601196" cy="928255"/>
          </a:xfrm>
        </p:spPr>
        <p:txBody>
          <a:bodyPr>
            <a:normAutofit/>
          </a:bodyPr>
          <a:lstStyle/>
          <a:p>
            <a:r>
              <a:rPr lang="en-US" dirty="0" smtClean="0"/>
              <a:t>The Determinants of Health</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2" y="1718321"/>
            <a:ext cx="9601196" cy="428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88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X:\finklerm\IHA\Pay_ME_N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055" y="723900"/>
            <a:ext cx="8451272"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32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02086"/>
          </a:xfrm>
        </p:spPr>
        <p:txBody>
          <a:bodyPr/>
          <a:lstStyle/>
          <a:p>
            <a:r>
              <a:rPr lang="en-US" dirty="0" smtClean="0"/>
              <a:t>Equity Defined: Two Key Principles</a:t>
            </a:r>
            <a:endParaRPr lang="en-US" dirty="0"/>
          </a:p>
        </p:txBody>
      </p:sp>
      <p:sp>
        <p:nvSpPr>
          <p:cNvPr id="3" name="Content Placeholder 2"/>
          <p:cNvSpPr>
            <a:spLocks noGrp="1"/>
          </p:cNvSpPr>
          <p:nvPr>
            <p:ph idx="1"/>
          </p:nvPr>
        </p:nvSpPr>
        <p:spPr>
          <a:xfrm>
            <a:off x="1295401" y="1884219"/>
            <a:ext cx="9601196" cy="4336472"/>
          </a:xfrm>
        </p:spPr>
        <p:txBody>
          <a:bodyPr>
            <a:normAutofit/>
          </a:bodyPr>
          <a:lstStyle/>
          <a:p>
            <a:r>
              <a:rPr lang="en-US" sz="2800" dirty="0" smtClean="0"/>
              <a:t>Ability to Pay Principle</a:t>
            </a:r>
          </a:p>
          <a:p>
            <a:pPr lvl="1"/>
            <a:r>
              <a:rPr lang="en-US" sz="2400" dirty="0" smtClean="0"/>
              <a:t>Horizontal Equity: People in similar circumstances are treated similarly – based on</a:t>
            </a:r>
            <a:r>
              <a:rPr lang="en-US" sz="2400" dirty="0"/>
              <a:t> </a:t>
            </a:r>
            <a:r>
              <a:rPr lang="en-US" sz="2400" dirty="0" smtClean="0"/>
              <a:t>income, family composition  &amp; size, wealth, and health status</a:t>
            </a:r>
          </a:p>
          <a:p>
            <a:pPr lvl="1"/>
            <a:r>
              <a:rPr lang="en-US" sz="2400" dirty="0" smtClean="0"/>
              <a:t>Vertical Equity:  People who are “better off” than others should pay (at least) proportionately more than those deemed “less well off.”</a:t>
            </a:r>
          </a:p>
          <a:p>
            <a:r>
              <a:rPr lang="en-US" sz="2800" dirty="0" smtClean="0"/>
              <a:t>Benefit Principle: Those who benefit should pay for what they receive.</a:t>
            </a:r>
          </a:p>
          <a:p>
            <a:r>
              <a:rPr lang="en-US" sz="2800" dirty="0" smtClean="0"/>
              <a:t>Both concepts are relevant.</a:t>
            </a:r>
            <a:endParaRPr lang="en-US" sz="2800" dirty="0"/>
          </a:p>
        </p:txBody>
      </p:sp>
    </p:spTree>
    <p:extLst>
      <p:ext uri="{BB962C8B-B14F-4D97-AF65-F5344CB8AC3E}">
        <p14:creationId xmlns:p14="http://schemas.microsoft.com/office/powerpoint/2010/main" val="19797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387927"/>
            <a:ext cx="9601196" cy="1108364"/>
          </a:xfrm>
        </p:spPr>
        <p:txBody>
          <a:bodyPr>
            <a:normAutofit/>
          </a:bodyPr>
          <a:lstStyle/>
          <a:p>
            <a:r>
              <a:rPr lang="en-US" sz="3600" dirty="0" smtClean="0"/>
              <a:t>Inequities in Employer Health Insurance</a:t>
            </a:r>
            <a:endParaRPr lang="en-US" sz="3600" dirty="0"/>
          </a:p>
        </p:txBody>
      </p:sp>
      <p:pic>
        <p:nvPicPr>
          <p:cNvPr id="4" name="Content Placeholder 3"/>
          <p:cNvPicPr>
            <a:picLocks noGrp="1" noChangeAspect="1"/>
          </p:cNvPicPr>
          <p:nvPr>
            <p:ph idx="1"/>
          </p:nvPr>
        </p:nvPicPr>
        <p:blipFill>
          <a:blip r:embed="rId3"/>
          <a:stretch>
            <a:fillRect/>
          </a:stretch>
        </p:blipFill>
        <p:spPr>
          <a:xfrm>
            <a:off x="1295402" y="1496291"/>
            <a:ext cx="9601196" cy="4765964"/>
          </a:xfrm>
          <a:prstGeom prst="rect">
            <a:avLst/>
          </a:prstGeom>
        </p:spPr>
      </p:pic>
    </p:spTree>
    <p:extLst>
      <p:ext uri="{BB962C8B-B14F-4D97-AF65-F5344CB8AC3E}">
        <p14:creationId xmlns:p14="http://schemas.microsoft.com/office/powerpoint/2010/main" val="2673691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ACA</a:t>
            </a:r>
            <a:endParaRPr lang="en-US" dirty="0"/>
          </a:p>
        </p:txBody>
      </p:sp>
      <p:sp>
        <p:nvSpPr>
          <p:cNvPr id="3" name="Content Placeholder 2"/>
          <p:cNvSpPr>
            <a:spLocks noGrp="1"/>
          </p:cNvSpPr>
          <p:nvPr>
            <p:ph idx="1"/>
          </p:nvPr>
        </p:nvSpPr>
        <p:spPr/>
        <p:txBody>
          <a:bodyPr/>
          <a:lstStyle/>
          <a:p>
            <a:r>
              <a:rPr lang="en-US" sz="3600" dirty="0" smtClean="0"/>
              <a:t>Cost Trends</a:t>
            </a:r>
          </a:p>
          <a:p>
            <a:r>
              <a:rPr lang="en-US" sz="3600" dirty="0" smtClean="0"/>
              <a:t>Insurance Coverage Trends</a:t>
            </a:r>
          </a:p>
          <a:p>
            <a:r>
              <a:rPr lang="en-US" sz="3600" dirty="0" smtClean="0"/>
              <a:t>Competition and Choice</a:t>
            </a:r>
          </a:p>
          <a:p>
            <a:r>
              <a:rPr lang="en-US" sz="3600" dirty="0" smtClean="0"/>
              <a:t>Effects on Health</a:t>
            </a:r>
          </a:p>
          <a:p>
            <a:pPr marL="0" indent="0">
              <a:buNone/>
            </a:pPr>
            <a:endParaRPr lang="en-US" dirty="0"/>
          </a:p>
        </p:txBody>
      </p:sp>
    </p:spTree>
    <p:extLst>
      <p:ext uri="{BB962C8B-B14F-4D97-AF65-F5344CB8AC3E}">
        <p14:creationId xmlns:p14="http://schemas.microsoft.com/office/powerpoint/2010/main" val="196899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80413"/>
          </a:xfrm>
        </p:spPr>
        <p:txBody>
          <a:bodyPr>
            <a:normAutofit fontScale="90000"/>
          </a:bodyPr>
          <a:lstStyle/>
          <a:p>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27018" y="982131"/>
            <a:ext cx="9365673" cy="5127723"/>
          </a:xfrm>
        </p:spPr>
      </p:pic>
    </p:spTree>
    <p:extLst>
      <p:ext uri="{BB962C8B-B14F-4D97-AF65-F5344CB8AC3E}">
        <p14:creationId xmlns:p14="http://schemas.microsoft.com/office/powerpoint/2010/main" val="4281509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49686"/>
          </a:xfrm>
        </p:spPr>
        <p:txBody>
          <a:bodyPr>
            <a:normAutofit fontScale="90000"/>
          </a:bodyPr>
          <a:lstStyle/>
          <a:p>
            <a:r>
              <a:rPr lang="en-US" dirty="0" smtClean="0"/>
              <a:t>Or Have We?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58291" y="2092036"/>
            <a:ext cx="8215745" cy="4080164"/>
          </a:xfrm>
        </p:spPr>
      </p:pic>
    </p:spTree>
    <p:extLst>
      <p:ext uri="{BB962C8B-B14F-4D97-AF65-F5344CB8AC3E}">
        <p14:creationId xmlns:p14="http://schemas.microsoft.com/office/powerpoint/2010/main" val="3299639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637309" y="637310"/>
            <a:ext cx="10917381" cy="5735782"/>
          </a:xfrm>
          <a:prstGeom prst="rect">
            <a:avLst/>
          </a:prstGeom>
        </p:spPr>
      </p:pic>
    </p:spTree>
    <p:extLst>
      <p:ext uri="{BB962C8B-B14F-4D97-AF65-F5344CB8AC3E}">
        <p14:creationId xmlns:p14="http://schemas.microsoft.com/office/powerpoint/2010/main" val="2074036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2" y="982132"/>
            <a:ext cx="9601196" cy="763541"/>
          </a:xfrm>
        </p:spPr>
        <p:txBody>
          <a:bodyPr/>
          <a:lstStyle/>
          <a:p>
            <a:r>
              <a:rPr lang="en-US" dirty="0" smtClean="0"/>
              <a:t>Overview of Talk</a:t>
            </a:r>
            <a:endParaRPr lang="en-US" dirty="0"/>
          </a:p>
        </p:txBody>
      </p:sp>
      <p:sp>
        <p:nvSpPr>
          <p:cNvPr id="4" name="Content Placeholder 3"/>
          <p:cNvSpPr>
            <a:spLocks noGrp="1"/>
          </p:cNvSpPr>
          <p:nvPr>
            <p:ph idx="1"/>
          </p:nvPr>
        </p:nvSpPr>
        <p:spPr>
          <a:xfrm>
            <a:off x="1295401" y="2008909"/>
            <a:ext cx="9601196" cy="3866959"/>
          </a:xfrm>
        </p:spPr>
        <p:txBody>
          <a:bodyPr>
            <a:normAutofit fontScale="77500" lnSpcReduction="20000"/>
          </a:bodyPr>
          <a:lstStyle/>
          <a:p>
            <a:r>
              <a:rPr lang="en-US" sz="2800" dirty="0" smtClean="0"/>
              <a:t>Key Provisions of the ACA</a:t>
            </a:r>
          </a:p>
          <a:p>
            <a:r>
              <a:rPr lang="en-US" sz="2800" dirty="0" smtClean="0"/>
              <a:t>Efficiency and Equity Defined</a:t>
            </a:r>
          </a:p>
          <a:p>
            <a:r>
              <a:rPr lang="en-US" sz="2800" dirty="0" smtClean="0"/>
              <a:t>Outcomes of Interest</a:t>
            </a:r>
          </a:p>
          <a:p>
            <a:pPr lvl="1"/>
            <a:r>
              <a:rPr lang="en-US" sz="2800" dirty="0" smtClean="0"/>
              <a:t>Effects on Life Expectancy</a:t>
            </a:r>
          </a:p>
          <a:p>
            <a:pPr lvl="1"/>
            <a:r>
              <a:rPr lang="en-US" sz="2800" dirty="0" smtClean="0"/>
              <a:t>Choice (health plan, providers)</a:t>
            </a:r>
          </a:p>
          <a:p>
            <a:pPr lvl="1"/>
            <a:r>
              <a:rPr lang="en-US" sz="2800" dirty="0" smtClean="0"/>
              <a:t>Health Status</a:t>
            </a:r>
          </a:p>
          <a:p>
            <a:r>
              <a:rPr lang="en-US" sz="2800" dirty="0" smtClean="0"/>
              <a:t>The </a:t>
            </a:r>
            <a:r>
              <a:rPr lang="en-US" sz="3000" dirty="0" smtClean="0"/>
              <a:t>Future – Multiple Visions</a:t>
            </a:r>
          </a:p>
          <a:p>
            <a:r>
              <a:rPr lang="en-US" sz="3000" dirty="0" smtClean="0"/>
              <a:t>Q &amp; A</a:t>
            </a:r>
          </a:p>
          <a:p>
            <a:pPr marL="457200" lvl="1" indent="0">
              <a:buNone/>
            </a:pPr>
            <a:r>
              <a:rPr lang="en-US" dirty="0" smtClean="0"/>
              <a:t> </a:t>
            </a:r>
          </a:p>
          <a:p>
            <a:pPr lvl="1"/>
            <a:endParaRPr lang="en-US" dirty="0" smtClean="0"/>
          </a:p>
          <a:p>
            <a:endParaRPr lang="en-US" dirty="0"/>
          </a:p>
        </p:txBody>
      </p:sp>
    </p:spTree>
    <p:extLst>
      <p:ext uri="{BB962C8B-B14F-4D97-AF65-F5344CB8AC3E}">
        <p14:creationId xmlns:p14="http://schemas.microsoft.com/office/powerpoint/2010/main" val="80981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94268"/>
          </a:xfrm>
        </p:spPr>
        <p:txBody>
          <a:bodyPr>
            <a:normAutofit fontScale="90000"/>
          </a:bodyPr>
          <a:lstStyle/>
          <a:p>
            <a:r>
              <a:rPr lang="en-US" dirty="0" smtClean="0"/>
              <a:t>20 Million Adults Have Gained Coverage </a:t>
            </a:r>
            <a:endParaRPr lang="en-US" dirty="0"/>
          </a:p>
        </p:txBody>
      </p:sp>
      <p:pic>
        <p:nvPicPr>
          <p:cNvPr id="4" name="Content Placeholder 3"/>
          <p:cNvPicPr>
            <a:picLocks noGrp="1" noChangeAspect="1"/>
          </p:cNvPicPr>
          <p:nvPr>
            <p:ph idx="1"/>
          </p:nvPr>
        </p:nvPicPr>
        <p:blipFill>
          <a:blip r:embed="rId2"/>
          <a:stretch>
            <a:fillRect/>
          </a:stretch>
        </p:blipFill>
        <p:spPr>
          <a:xfrm>
            <a:off x="1295402" y="1939637"/>
            <a:ext cx="9601196" cy="4294909"/>
          </a:xfrm>
          <a:prstGeom prst="rect">
            <a:avLst/>
          </a:prstGeom>
        </p:spPr>
      </p:pic>
    </p:spTree>
    <p:extLst>
      <p:ext uri="{BB962C8B-B14F-4D97-AF65-F5344CB8AC3E}">
        <p14:creationId xmlns:p14="http://schemas.microsoft.com/office/powerpoint/2010/main" val="286160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Expansion: State by State</a:t>
            </a:r>
            <a:endParaRPr lang="en-US" dirty="0"/>
          </a:p>
        </p:txBody>
      </p:sp>
      <p:pic>
        <p:nvPicPr>
          <p:cNvPr id="4" name="Content Placeholder 3"/>
          <p:cNvPicPr>
            <a:picLocks noGrp="1" noChangeAspect="1"/>
          </p:cNvPicPr>
          <p:nvPr>
            <p:ph idx="1"/>
          </p:nvPr>
        </p:nvPicPr>
        <p:blipFill>
          <a:blip r:embed="rId2"/>
          <a:stretch>
            <a:fillRect/>
          </a:stretch>
        </p:blipFill>
        <p:spPr>
          <a:xfrm>
            <a:off x="1108366" y="0"/>
            <a:ext cx="10141526" cy="6858000"/>
          </a:xfrm>
          <a:prstGeom prst="rect">
            <a:avLst/>
          </a:prstGeom>
        </p:spPr>
      </p:pic>
    </p:spTree>
    <p:extLst>
      <p:ext uri="{BB962C8B-B14F-4D97-AF65-F5344CB8AC3E}">
        <p14:creationId xmlns:p14="http://schemas.microsoft.com/office/powerpoint/2010/main" val="293259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15941"/>
          </a:xfrm>
        </p:spPr>
        <p:txBody>
          <a:bodyPr/>
          <a:lstStyle/>
          <a:p>
            <a:r>
              <a:rPr lang="en-US" dirty="0" smtClean="0"/>
              <a:t>Medicaid vs. Non-Medicaid Expansion</a:t>
            </a:r>
            <a:endParaRPr lang="en-US" dirty="0"/>
          </a:p>
        </p:txBody>
      </p:sp>
      <p:pic>
        <p:nvPicPr>
          <p:cNvPr id="4" name="Content Placeholder 3"/>
          <p:cNvPicPr>
            <a:picLocks noGrp="1" noChangeAspect="1"/>
          </p:cNvPicPr>
          <p:nvPr>
            <p:ph idx="1"/>
          </p:nvPr>
        </p:nvPicPr>
        <p:blipFill>
          <a:blip r:embed="rId3"/>
          <a:stretch>
            <a:fillRect/>
          </a:stretch>
        </p:blipFill>
        <p:spPr>
          <a:xfrm>
            <a:off x="1413164" y="2175164"/>
            <a:ext cx="9483433" cy="4045527"/>
          </a:xfrm>
          <a:prstGeom prst="rect">
            <a:avLst/>
          </a:prstGeom>
        </p:spPr>
      </p:pic>
    </p:spTree>
    <p:extLst>
      <p:ext uri="{BB962C8B-B14F-4D97-AF65-F5344CB8AC3E}">
        <p14:creationId xmlns:p14="http://schemas.microsoft.com/office/powerpoint/2010/main" val="1578847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37309"/>
            <a:ext cx="9601196" cy="678873"/>
          </a:xfrm>
        </p:spPr>
        <p:txBody>
          <a:bodyPr>
            <a:normAutofit fontScale="90000"/>
          </a:bodyPr>
          <a:lstStyle/>
          <a:p>
            <a:r>
              <a:rPr lang="en-US" dirty="0" smtClean="0"/>
              <a:t>Health Insurance and Income Inequality</a:t>
            </a:r>
            <a:endParaRPr lang="en-US" dirty="0"/>
          </a:p>
        </p:txBody>
      </p:sp>
      <p:pic>
        <p:nvPicPr>
          <p:cNvPr id="4" name="Content Placeholder 3"/>
          <p:cNvPicPr>
            <a:picLocks noGrp="1" noChangeAspect="1"/>
          </p:cNvPicPr>
          <p:nvPr>
            <p:ph idx="1"/>
          </p:nvPr>
        </p:nvPicPr>
        <p:blipFill>
          <a:blip r:embed="rId3"/>
          <a:stretch>
            <a:fillRect/>
          </a:stretch>
        </p:blipFill>
        <p:spPr>
          <a:xfrm>
            <a:off x="1295402" y="1413164"/>
            <a:ext cx="9601196" cy="5292437"/>
          </a:xfrm>
          <a:prstGeom prst="rect">
            <a:avLst/>
          </a:prstGeom>
        </p:spPr>
      </p:pic>
    </p:spTree>
    <p:extLst>
      <p:ext uri="{BB962C8B-B14F-4D97-AF65-F5344CB8AC3E}">
        <p14:creationId xmlns:p14="http://schemas.microsoft.com/office/powerpoint/2010/main" val="1361159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Competition and Choice</a:t>
            </a:r>
            <a:br>
              <a:rPr lang="en-US" dirty="0" smtClean="0"/>
            </a:br>
            <a:r>
              <a:rPr lang="en-US" dirty="0" smtClean="0"/>
              <a:t>Market Exchanges for Health Plans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Job Lock – No longer a critical factor</a:t>
            </a:r>
          </a:p>
          <a:p>
            <a:r>
              <a:rPr lang="en-US" dirty="0" smtClean="0">
                <a:hlinkClick r:id="rId2"/>
              </a:rPr>
              <a:t>https</a:t>
            </a:r>
            <a:r>
              <a:rPr lang="en-US" dirty="0">
                <a:hlinkClick r:id="rId2"/>
              </a:rPr>
              <a:t>://www.healthcare.gov/search/?</a:t>
            </a:r>
            <a:r>
              <a:rPr lang="en-US" dirty="0" smtClean="0">
                <a:hlinkClick r:id="rId2"/>
              </a:rPr>
              <a:t>q=health%20plans</a:t>
            </a:r>
            <a:endParaRPr lang="en-US" dirty="0" smtClean="0"/>
          </a:p>
          <a:p>
            <a:r>
              <a:rPr lang="en-US" dirty="0" smtClean="0"/>
              <a:t>Withdrawal of United Health Care – limited effect on competition / premiums (Note: UHC did not participate in 2014)</a:t>
            </a:r>
          </a:p>
          <a:p>
            <a:r>
              <a:rPr lang="en-US" dirty="0" smtClean="0"/>
              <a:t>Premiums and administrative costs for individual health plans are lower inside exchanges than outside.</a:t>
            </a:r>
          </a:p>
          <a:p>
            <a:r>
              <a:rPr lang="en-US" dirty="0" smtClean="0"/>
              <a:t>Bronze plans leave large out-of-pocket expenses for enrollees.  Hospitals are having trouble collecting; thus, many are not accepting bronze coverage.</a:t>
            </a:r>
          </a:p>
          <a:p>
            <a:r>
              <a:rPr lang="en-US" dirty="0" smtClean="0"/>
              <a:t>32% of those eligible for market place have participated (December 31, 2015)</a:t>
            </a:r>
          </a:p>
          <a:p>
            <a:endParaRPr lang="en-US" dirty="0"/>
          </a:p>
        </p:txBody>
      </p:sp>
    </p:spTree>
    <p:extLst>
      <p:ext uri="{BB962C8B-B14F-4D97-AF65-F5344CB8AC3E}">
        <p14:creationId xmlns:p14="http://schemas.microsoft.com/office/powerpoint/2010/main" val="2667129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149927" y="872836"/>
            <a:ext cx="9746671" cy="5333999"/>
          </a:xfrm>
          <a:prstGeom prst="rect">
            <a:avLst/>
          </a:prstGeom>
        </p:spPr>
      </p:pic>
    </p:spTree>
    <p:extLst>
      <p:ext uri="{BB962C8B-B14F-4D97-AF65-F5344CB8AC3E}">
        <p14:creationId xmlns:p14="http://schemas.microsoft.com/office/powerpoint/2010/main" val="1685848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95402" y="982132"/>
            <a:ext cx="9497289" cy="5210850"/>
          </a:xfrm>
          <a:prstGeom prst="rect">
            <a:avLst/>
          </a:prstGeom>
        </p:spPr>
      </p:pic>
    </p:spTree>
    <p:extLst>
      <p:ext uri="{BB962C8B-B14F-4D97-AF65-F5344CB8AC3E}">
        <p14:creationId xmlns:p14="http://schemas.microsoft.com/office/powerpoint/2010/main" val="3908120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21977"/>
          </a:xfrm>
        </p:spPr>
        <p:txBody>
          <a:bodyPr>
            <a:normAutofit fontScale="90000"/>
          </a:bodyPr>
          <a:lstStyle/>
          <a:p>
            <a:r>
              <a:rPr lang="en-US" dirty="0" smtClean="0"/>
              <a:t>Exchange Market Stability</a:t>
            </a:r>
            <a:endParaRPr lang="en-US" dirty="0"/>
          </a:p>
        </p:txBody>
      </p:sp>
      <p:sp>
        <p:nvSpPr>
          <p:cNvPr id="3" name="Content Placeholder 2"/>
          <p:cNvSpPr>
            <a:spLocks noGrp="1"/>
          </p:cNvSpPr>
          <p:nvPr>
            <p:ph idx="1"/>
          </p:nvPr>
        </p:nvSpPr>
        <p:spPr>
          <a:xfrm>
            <a:off x="1295401" y="1939636"/>
            <a:ext cx="9601196" cy="4308764"/>
          </a:xfrm>
        </p:spPr>
        <p:txBody>
          <a:bodyPr>
            <a:normAutofit/>
          </a:bodyPr>
          <a:lstStyle/>
          <a:p>
            <a:r>
              <a:rPr lang="en-US" dirty="0" smtClean="0"/>
              <a:t>Rates and degree of competition have varied  a great deal both across 2014-2016 and across markets</a:t>
            </a:r>
          </a:p>
          <a:p>
            <a:r>
              <a:rPr lang="en-US" dirty="0" smtClean="0"/>
              <a:t>2017 Rates: 2</a:t>
            </a:r>
            <a:r>
              <a:rPr lang="en-US" baseline="30000" dirty="0" smtClean="0"/>
              <a:t>nd</a:t>
            </a:r>
            <a:r>
              <a:rPr lang="en-US" dirty="0" smtClean="0"/>
              <a:t> lowest price silver plan </a:t>
            </a:r>
            <a:r>
              <a:rPr lang="en-US" i="1" dirty="0" smtClean="0"/>
              <a:t>projected</a:t>
            </a:r>
            <a:r>
              <a:rPr lang="en-US" dirty="0"/>
              <a:t> to ↑ </a:t>
            </a:r>
            <a:r>
              <a:rPr lang="en-US" dirty="0" smtClean="0"/>
              <a:t>by 10% -average – some plan switching will take place. With subsidies (80%) and  those switching (between 40 and 50% each year)- ↑4%</a:t>
            </a:r>
          </a:p>
          <a:p>
            <a:r>
              <a:rPr lang="en-US" dirty="0" smtClean="0"/>
              <a:t>Many insurers have lost money in particular markets and are either dropping out or raising premiums. (United Health Care and Humana)</a:t>
            </a:r>
          </a:p>
          <a:p>
            <a:r>
              <a:rPr lang="en-US" dirty="0" smtClean="0"/>
              <a:t>ACA reinsurance payments of $20B was temporary (↑4% to 7% effect)</a:t>
            </a:r>
          </a:p>
          <a:p>
            <a:r>
              <a:rPr lang="en-US" dirty="0" smtClean="0"/>
              <a:t>No reason to believe that exchange markets will self-destruct</a:t>
            </a:r>
            <a:endParaRPr lang="en-US" dirty="0"/>
          </a:p>
        </p:txBody>
      </p:sp>
    </p:spTree>
    <p:extLst>
      <p:ext uri="{BB962C8B-B14F-4D97-AF65-F5344CB8AC3E}">
        <p14:creationId xmlns:p14="http://schemas.microsoft.com/office/powerpoint/2010/main" val="1961070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48144" y="609600"/>
            <a:ext cx="10681855" cy="5680363"/>
          </a:xfrm>
          <a:prstGeom prst="rect">
            <a:avLst/>
          </a:prstGeom>
        </p:spPr>
      </p:pic>
    </p:spTree>
    <p:extLst>
      <p:ext uri="{BB962C8B-B14F-4D97-AF65-F5344CB8AC3E}">
        <p14:creationId xmlns:p14="http://schemas.microsoft.com/office/powerpoint/2010/main" val="4157207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2001" y="623455"/>
            <a:ext cx="10695708" cy="5624945"/>
          </a:xfrm>
          <a:prstGeom prst="rect">
            <a:avLst/>
          </a:prstGeom>
        </p:spPr>
      </p:pic>
    </p:spTree>
    <p:extLst>
      <p:ext uri="{BB962C8B-B14F-4D97-AF65-F5344CB8AC3E}">
        <p14:creationId xmlns:p14="http://schemas.microsoft.com/office/powerpoint/2010/main" val="370354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25783" y="982133"/>
            <a:ext cx="8035636" cy="4893206"/>
          </a:xfrm>
          <a:prstGeom prst="rect">
            <a:avLst/>
          </a:prstGeom>
        </p:spPr>
      </p:pic>
    </p:spTree>
    <p:extLst>
      <p:ext uri="{BB962C8B-B14F-4D97-AF65-F5344CB8AC3E}">
        <p14:creationId xmlns:p14="http://schemas.microsoft.com/office/powerpoint/2010/main" val="1325823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63541"/>
          </a:xfrm>
        </p:spPr>
        <p:txBody>
          <a:bodyPr/>
          <a:lstStyle/>
          <a:p>
            <a:r>
              <a:rPr lang="en-US" dirty="0" smtClean="0"/>
              <a:t>Effects on Health</a:t>
            </a:r>
            <a:endParaRPr lang="en-US" dirty="0"/>
          </a:p>
        </p:txBody>
      </p:sp>
      <p:sp>
        <p:nvSpPr>
          <p:cNvPr id="3" name="Content Placeholder 2"/>
          <p:cNvSpPr>
            <a:spLocks noGrp="1"/>
          </p:cNvSpPr>
          <p:nvPr>
            <p:ph idx="1"/>
          </p:nvPr>
        </p:nvSpPr>
        <p:spPr>
          <a:xfrm>
            <a:off x="1295401" y="1939635"/>
            <a:ext cx="9601196" cy="4225637"/>
          </a:xfrm>
        </p:spPr>
        <p:txBody>
          <a:bodyPr>
            <a:normAutofit/>
          </a:bodyPr>
          <a:lstStyle/>
          <a:p>
            <a:r>
              <a:rPr lang="en-US" dirty="0" smtClean="0"/>
              <a:t>Oregon Study on Medicaid</a:t>
            </a:r>
          </a:p>
          <a:p>
            <a:pPr lvl="1"/>
            <a:r>
              <a:rPr lang="en-US" dirty="0" smtClean="0"/>
              <a:t>Randomized control trial generated no significant improvements in health over 1</a:t>
            </a:r>
            <a:r>
              <a:rPr lang="en-US" baseline="30000" dirty="0" smtClean="0"/>
              <a:t>st</a:t>
            </a:r>
            <a:r>
              <a:rPr lang="en-US" dirty="0" smtClean="0"/>
              <a:t> 2 yrs.</a:t>
            </a:r>
          </a:p>
          <a:p>
            <a:pPr lvl="1"/>
            <a:r>
              <a:rPr lang="en-US" dirty="0" smtClean="0"/>
              <a:t>Increased use of health care services, rates of diabetes detection &amp; management, lower rates of depression and reduced financial stress.</a:t>
            </a:r>
            <a:endParaRPr lang="en-US" dirty="0"/>
          </a:p>
          <a:p>
            <a:r>
              <a:rPr lang="en-US" dirty="0" smtClean="0"/>
              <a:t>Waiver provisions within the ACA enable states to move $ upstream to primary prevention (with reduced Disproportionate Share payments)</a:t>
            </a:r>
          </a:p>
          <a:p>
            <a:r>
              <a:rPr lang="en-US" dirty="0" smtClean="0"/>
              <a:t>Changes in incentives, especially regarding reduced Medicare payment for hospital acquired conditions and re-admissions w/in 30 days.  There exists some debate about the effects on hospitals that serve low income people.</a:t>
            </a:r>
          </a:p>
        </p:txBody>
      </p:sp>
    </p:spTree>
    <p:extLst>
      <p:ext uri="{BB962C8B-B14F-4D97-AF65-F5344CB8AC3E}">
        <p14:creationId xmlns:p14="http://schemas.microsoft.com/office/powerpoint/2010/main" val="2050861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92728"/>
            <a:ext cx="9601196" cy="623454"/>
          </a:xfrm>
        </p:spPr>
        <p:txBody>
          <a:bodyPr>
            <a:normAutofit fontScale="90000"/>
          </a:bodyPr>
          <a:lstStyle/>
          <a:p>
            <a:r>
              <a:rPr lang="en-US" dirty="0" smtClean="0"/>
              <a:t>Effects of Insurance on Chronic Disease</a:t>
            </a:r>
            <a:endParaRPr lang="en-US" dirty="0"/>
          </a:p>
        </p:txBody>
      </p:sp>
      <p:pic>
        <p:nvPicPr>
          <p:cNvPr id="4" name="Content Placeholder 3"/>
          <p:cNvPicPr>
            <a:picLocks noGrp="1" noChangeAspect="1"/>
          </p:cNvPicPr>
          <p:nvPr>
            <p:ph idx="1"/>
          </p:nvPr>
        </p:nvPicPr>
        <p:blipFill>
          <a:blip r:embed="rId3"/>
          <a:stretch>
            <a:fillRect/>
          </a:stretch>
        </p:blipFill>
        <p:spPr>
          <a:xfrm>
            <a:off x="1295402" y="1510145"/>
            <a:ext cx="9601196" cy="4710546"/>
          </a:xfrm>
          <a:prstGeom prst="rect">
            <a:avLst/>
          </a:prstGeom>
        </p:spPr>
      </p:pic>
    </p:spTree>
    <p:extLst>
      <p:ext uri="{BB962C8B-B14F-4D97-AF65-F5344CB8AC3E}">
        <p14:creationId xmlns:p14="http://schemas.microsoft.com/office/powerpoint/2010/main" val="226675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49686"/>
          </a:xfrm>
        </p:spPr>
        <p:txBody>
          <a:bodyPr>
            <a:normAutofit fontScale="90000"/>
          </a:bodyPr>
          <a:lstStyle/>
          <a:p>
            <a:r>
              <a:rPr lang="en-US" dirty="0" smtClean="0"/>
              <a:t>Quality of Hospital Care Has Improved</a:t>
            </a:r>
            <a:endParaRPr lang="en-US" dirty="0"/>
          </a:p>
        </p:txBody>
      </p:sp>
      <p:pic>
        <p:nvPicPr>
          <p:cNvPr id="4" name="Content Placeholder 3"/>
          <p:cNvPicPr>
            <a:picLocks noGrp="1" noChangeAspect="1"/>
          </p:cNvPicPr>
          <p:nvPr>
            <p:ph idx="1"/>
          </p:nvPr>
        </p:nvPicPr>
        <p:blipFill>
          <a:blip r:embed="rId3"/>
          <a:stretch>
            <a:fillRect/>
          </a:stretch>
        </p:blipFill>
        <p:spPr>
          <a:xfrm>
            <a:off x="1295402" y="1981201"/>
            <a:ext cx="9601195" cy="3894138"/>
          </a:xfrm>
          <a:prstGeom prst="rect">
            <a:avLst/>
          </a:prstGeom>
        </p:spPr>
      </p:pic>
    </p:spTree>
    <p:extLst>
      <p:ext uri="{BB962C8B-B14F-4D97-AF65-F5344CB8AC3E}">
        <p14:creationId xmlns:p14="http://schemas.microsoft.com/office/powerpoint/2010/main" val="715194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40328"/>
            <a:ext cx="9601196" cy="1122217"/>
          </a:xfrm>
        </p:spPr>
        <p:txBody>
          <a:bodyPr/>
          <a:lstStyle/>
          <a:p>
            <a:r>
              <a:rPr lang="en-US" dirty="0" smtClean="0"/>
              <a:t>Life, Liberty, and the Pursuit of Health</a:t>
            </a:r>
            <a:endParaRPr lang="en-US" dirty="0"/>
          </a:p>
        </p:txBody>
      </p:sp>
      <p:sp>
        <p:nvSpPr>
          <p:cNvPr id="3" name="Content Placeholder 2"/>
          <p:cNvSpPr>
            <a:spLocks noGrp="1"/>
          </p:cNvSpPr>
          <p:nvPr>
            <p:ph idx="1"/>
          </p:nvPr>
        </p:nvSpPr>
        <p:spPr>
          <a:xfrm>
            <a:off x="1295401" y="1662545"/>
            <a:ext cx="9601196" cy="4710546"/>
          </a:xfrm>
        </p:spPr>
        <p:txBody>
          <a:bodyPr/>
          <a:lstStyle/>
          <a:p>
            <a:r>
              <a:rPr lang="en-US" dirty="0" smtClean="0"/>
              <a:t>Effects on life expectancy are not yet discernable.  To the degree resources are moved “upstream” from intensive medicine,  life expectancy will improve. - </a:t>
            </a:r>
            <a:r>
              <a:rPr lang="en-US" b="1" i="1" dirty="0" smtClean="0"/>
              <a:t>Too early to tell</a:t>
            </a:r>
          </a:p>
          <a:p>
            <a:r>
              <a:rPr lang="en-US" dirty="0" smtClean="0"/>
              <a:t>The penalty for not purchasing insurance or purchasing “bare bones” insurance has increased markedly; however, within both the government run exchanges and private exchanges, choice of plan benefits and provider networks has expanded – especially in urban areas – </a:t>
            </a:r>
            <a:r>
              <a:rPr lang="en-US" b="1" i="1" dirty="0" smtClean="0"/>
              <a:t>It depends upon what one means by liberty or optimal choice. (OPM)</a:t>
            </a:r>
          </a:p>
          <a:p>
            <a:r>
              <a:rPr lang="en-US" dirty="0"/>
              <a:t>We have yet to make serious headway in </a:t>
            </a:r>
            <a:r>
              <a:rPr lang="en-US" dirty="0" smtClean="0"/>
              <a:t>reallocating </a:t>
            </a:r>
            <a:r>
              <a:rPr lang="en-US" dirty="0"/>
              <a:t>resources </a:t>
            </a:r>
            <a:r>
              <a:rPr lang="en-US" dirty="0" smtClean="0"/>
              <a:t>to where </a:t>
            </a:r>
            <a:r>
              <a:rPr lang="en-US" dirty="0"/>
              <a:t>they have the greatest influence on health improvement. </a:t>
            </a:r>
            <a:r>
              <a:rPr lang="en-US" dirty="0" smtClean="0"/>
              <a:t>– </a:t>
            </a:r>
            <a:r>
              <a:rPr lang="en-US" b="1" i="1" dirty="0" smtClean="0"/>
              <a:t>Improved potential related to treating chronic disease but too early to tell.</a:t>
            </a:r>
            <a:endParaRPr lang="en-US" b="1" i="1" dirty="0"/>
          </a:p>
          <a:p>
            <a:endParaRPr lang="en-US" b="1" i="1" dirty="0" smtClean="0"/>
          </a:p>
          <a:p>
            <a:endParaRPr lang="en-US" dirty="0"/>
          </a:p>
        </p:txBody>
      </p:sp>
    </p:spTree>
    <p:extLst>
      <p:ext uri="{BB962C8B-B14F-4D97-AF65-F5344CB8AC3E}">
        <p14:creationId xmlns:p14="http://schemas.microsoft.com/office/powerpoint/2010/main" val="3331780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18959"/>
          </a:xfrm>
        </p:spPr>
        <p:txBody>
          <a:bodyPr>
            <a:normAutofit/>
          </a:bodyPr>
          <a:lstStyle/>
          <a:p>
            <a:r>
              <a:rPr lang="en-US" dirty="0"/>
              <a:t>Different </a:t>
            </a:r>
            <a:r>
              <a:rPr lang="en-US" dirty="0" smtClean="0"/>
              <a:t>Goals</a:t>
            </a:r>
            <a:r>
              <a:rPr lang="en-US" dirty="0"/>
              <a:t>, </a:t>
            </a:r>
            <a:r>
              <a:rPr lang="en-US" dirty="0" smtClean="0"/>
              <a:t>Different Means</a:t>
            </a:r>
            <a:endParaRPr lang="en-US" dirty="0"/>
          </a:p>
        </p:txBody>
      </p:sp>
      <p:sp>
        <p:nvSpPr>
          <p:cNvPr id="3" name="Content Placeholder 2"/>
          <p:cNvSpPr>
            <a:spLocks noGrp="1"/>
          </p:cNvSpPr>
          <p:nvPr>
            <p:ph idx="1"/>
          </p:nvPr>
        </p:nvSpPr>
        <p:spPr>
          <a:xfrm>
            <a:off x="1295401" y="2050473"/>
            <a:ext cx="9601196" cy="4364182"/>
          </a:xfrm>
        </p:spPr>
        <p:txBody>
          <a:bodyPr>
            <a:normAutofit lnSpcReduction="10000"/>
          </a:bodyPr>
          <a:lstStyle/>
          <a:p>
            <a:r>
              <a:rPr lang="en-US" dirty="0" smtClean="0"/>
              <a:t>Republicans – promote consumer choice, reduce market regulation, reduce federal spending, and reduce role for the federal government</a:t>
            </a:r>
          </a:p>
          <a:p>
            <a:r>
              <a:rPr lang="en-US" dirty="0" smtClean="0"/>
              <a:t>Democrats – expand coverage, strengthen consumer protections through governmental regulation, and control of the cost of health care through regulated markets</a:t>
            </a:r>
          </a:p>
          <a:p>
            <a:r>
              <a:rPr lang="en-US" dirty="0" smtClean="0"/>
              <a:t>Clinton – defend and build on the ACA</a:t>
            </a:r>
          </a:p>
          <a:p>
            <a:pPr lvl="1"/>
            <a:r>
              <a:rPr lang="en-US" dirty="0" smtClean="0"/>
              <a:t>Correct flaws (such as “the family glitch”), fill gaps (those not insured or with large out-of-pocket burdens), and find ways to reward value and quality.</a:t>
            </a:r>
          </a:p>
          <a:p>
            <a:r>
              <a:rPr lang="en-US" dirty="0" smtClean="0"/>
              <a:t>Trump – attempt to increase consumer choice and competition</a:t>
            </a:r>
          </a:p>
          <a:p>
            <a:pPr lvl="1"/>
            <a:r>
              <a:rPr lang="en-US" dirty="0" smtClean="0"/>
              <a:t>Expand deductibility of insurance, increase price transparency, reduce barriers to entry for Rx, and institute block grant Medicaid</a:t>
            </a:r>
          </a:p>
        </p:txBody>
      </p:sp>
    </p:spTree>
    <p:extLst>
      <p:ext uri="{BB962C8B-B14F-4D97-AF65-F5344CB8AC3E}">
        <p14:creationId xmlns:p14="http://schemas.microsoft.com/office/powerpoint/2010/main" val="1192764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This the </a:t>
            </a:r>
            <a:r>
              <a:rPr lang="en-US" dirty="0" smtClean="0"/>
              <a:t>Beginning </a:t>
            </a:r>
            <a:r>
              <a:rPr lang="en-US" dirty="0"/>
              <a:t>of the End or the End of the Beginning for </a:t>
            </a:r>
            <a:r>
              <a:rPr lang="en-US" dirty="0" smtClean="0"/>
              <a:t>the ACA?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Total repeal will not take place – though extensive reform might take place. Key benefits will remain.  Financing might change.</a:t>
            </a:r>
          </a:p>
          <a:p>
            <a:r>
              <a:rPr lang="en-US" dirty="0" smtClean="0"/>
              <a:t>Move beyond administrative challenges that faced ACA implementation to development of stable markets for individual plans based on a diversified risk pool, local market competition, and a focus on quality of care and service rather than just on premium</a:t>
            </a:r>
          </a:p>
          <a:p>
            <a:r>
              <a:rPr lang="en-US" dirty="0" smtClean="0"/>
              <a:t>Early search for market share (through relatively low premiums) replace by premium hikes and much entry and exit</a:t>
            </a:r>
          </a:p>
          <a:p>
            <a:r>
              <a:rPr lang="en-US" dirty="0" smtClean="0"/>
              <a:t>Improved information and consumer experience will evolve with insurers better understanding desired and sustainable health plans.</a:t>
            </a:r>
            <a:endParaRPr lang="en-US" dirty="0"/>
          </a:p>
        </p:txBody>
      </p:sp>
    </p:spTree>
    <p:extLst>
      <p:ext uri="{BB962C8B-B14F-4D97-AF65-F5344CB8AC3E}">
        <p14:creationId xmlns:p14="http://schemas.microsoft.com/office/powerpoint/2010/main" val="1760184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486450"/>
          </a:xfrm>
        </p:spPr>
        <p:txBody>
          <a:bodyPr>
            <a:normAutofit fontScale="90000"/>
          </a:bodyPr>
          <a:lstStyle/>
          <a:p>
            <a:r>
              <a:rPr lang="en-US" dirty="0" smtClean="0"/>
              <a:t>Thank You For Listening</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99309" y="1704109"/>
            <a:ext cx="9497289" cy="4696691"/>
          </a:xfrm>
        </p:spPr>
      </p:pic>
    </p:spTree>
    <p:extLst>
      <p:ext uri="{BB962C8B-B14F-4D97-AF65-F5344CB8AC3E}">
        <p14:creationId xmlns:p14="http://schemas.microsoft.com/office/powerpoint/2010/main" val="343612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40569"/>
            <a:ext cx="9601196" cy="888232"/>
          </a:xfrm>
        </p:spPr>
        <p:txBody>
          <a:bodyPr>
            <a:normAutofit fontScale="90000"/>
          </a:bodyPr>
          <a:lstStyle/>
          <a:p>
            <a:r>
              <a:rPr lang="en-US" dirty="0" smtClean="0"/>
              <a:t>PPACA: A Few Pertinent Provisions </a:t>
            </a:r>
            <a:br>
              <a:rPr lang="en-US" dirty="0" smtClean="0"/>
            </a:br>
            <a:r>
              <a:rPr lang="en-US" sz="3600" dirty="0" smtClean="0"/>
              <a:t>(from 900+ page document)</a:t>
            </a:r>
            <a:endParaRPr lang="en-US" sz="3600" dirty="0"/>
          </a:p>
        </p:txBody>
      </p:sp>
      <p:sp>
        <p:nvSpPr>
          <p:cNvPr id="3" name="Content Placeholder 2"/>
          <p:cNvSpPr>
            <a:spLocks noGrp="1"/>
          </p:cNvSpPr>
          <p:nvPr>
            <p:ph idx="1"/>
          </p:nvPr>
        </p:nvSpPr>
        <p:spPr>
          <a:xfrm>
            <a:off x="1295401" y="2036618"/>
            <a:ext cx="9601196" cy="4156364"/>
          </a:xfrm>
        </p:spPr>
        <p:txBody>
          <a:bodyPr>
            <a:normAutofit lnSpcReduction="10000"/>
          </a:bodyPr>
          <a:lstStyle/>
          <a:p>
            <a:r>
              <a:rPr lang="en-US" dirty="0" smtClean="0"/>
              <a:t>No exclusions for pre-existing conditions or lifetime or annual limits</a:t>
            </a:r>
          </a:p>
          <a:p>
            <a:r>
              <a:rPr lang="en-US" dirty="0" smtClean="0"/>
              <a:t>Individual mandate to purchase insurance or face a tax penalty of $695+</a:t>
            </a:r>
          </a:p>
          <a:p>
            <a:r>
              <a:rPr lang="en-US" dirty="0" smtClean="0"/>
              <a:t>Employer mandate to provide “affordable” insurance (&lt;9.5% of income) if 50+ FTEs, else $2,000 penalty</a:t>
            </a:r>
          </a:p>
          <a:p>
            <a:r>
              <a:rPr lang="en-US" dirty="0" smtClean="0"/>
              <a:t>Subsidized insurance through market exchanges up to 400% of the FPL and further subsidies for those with incomes between 100% and 250% of FPL</a:t>
            </a:r>
          </a:p>
          <a:p>
            <a:r>
              <a:rPr lang="en-US" dirty="0" smtClean="0"/>
              <a:t>Coverage for 10 essential benefits and no out-of-pocket pay for approved preventive services</a:t>
            </a:r>
          </a:p>
          <a:p>
            <a:r>
              <a:rPr lang="en-US" dirty="0"/>
              <a:t>Children can be covered under </a:t>
            </a:r>
            <a:r>
              <a:rPr lang="en-US" dirty="0" smtClean="0"/>
              <a:t>a parent’s </a:t>
            </a:r>
            <a:r>
              <a:rPr lang="en-US" dirty="0"/>
              <a:t>policy until age 26</a:t>
            </a:r>
          </a:p>
          <a:p>
            <a:endParaRPr lang="en-US" dirty="0"/>
          </a:p>
        </p:txBody>
      </p:sp>
    </p:spTree>
    <p:extLst>
      <p:ext uri="{BB962C8B-B14F-4D97-AF65-F5344CB8AC3E}">
        <p14:creationId xmlns:p14="http://schemas.microsoft.com/office/powerpoint/2010/main" val="207509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14158"/>
          </a:xfrm>
        </p:spPr>
        <p:txBody>
          <a:bodyPr>
            <a:normAutofit fontScale="90000"/>
          </a:bodyPr>
          <a:lstStyle/>
          <a:p>
            <a:r>
              <a:rPr lang="en-US" dirty="0" smtClean="0"/>
              <a:t>PPACA (Continued)</a:t>
            </a:r>
            <a:endParaRPr lang="en-US" dirty="0"/>
          </a:p>
        </p:txBody>
      </p:sp>
      <p:sp>
        <p:nvSpPr>
          <p:cNvPr id="3" name="Content Placeholder 2"/>
          <p:cNvSpPr>
            <a:spLocks noGrp="1"/>
          </p:cNvSpPr>
          <p:nvPr>
            <p:ph idx="1"/>
          </p:nvPr>
        </p:nvSpPr>
        <p:spPr>
          <a:xfrm>
            <a:off x="762000" y="1496292"/>
            <a:ext cx="10626435" cy="4738254"/>
          </a:xfrm>
        </p:spPr>
        <p:txBody>
          <a:bodyPr>
            <a:normAutofit/>
          </a:bodyPr>
          <a:lstStyle/>
          <a:p>
            <a:r>
              <a:rPr lang="en-US" dirty="0" smtClean="0"/>
              <a:t>Federal funding (option) of Medicaid expansion in states for those up to 138% FPL</a:t>
            </a:r>
          </a:p>
          <a:p>
            <a:r>
              <a:rPr lang="en-US" dirty="0" smtClean="0"/>
              <a:t>Eligibility limited to legal, non-incarcerated residents</a:t>
            </a:r>
          </a:p>
          <a:p>
            <a:r>
              <a:rPr lang="en-US" dirty="0" smtClean="0"/>
              <a:t>A variety of experiments with different payment structures including bundled payments, Accountable Care Organization (ACO) gain sharing, and incentives to reduce hospital readmissions and avoid patient harms.</a:t>
            </a:r>
          </a:p>
          <a:p>
            <a:r>
              <a:rPr lang="en-US" dirty="0" smtClean="0"/>
              <a:t>Restructured Medicare Advantage and Part D plans and incentives</a:t>
            </a:r>
          </a:p>
          <a:p>
            <a:r>
              <a:rPr lang="en-US" dirty="0" smtClean="0"/>
              <a:t>“Cadillac Tax” on plans with premium &gt; $10.2k (individual)/ $27.5k (family) and review of plans w/ medical loss ratio &lt; 80% (small group)/85% (large group)</a:t>
            </a:r>
          </a:p>
          <a:p>
            <a:r>
              <a:rPr lang="en-US" dirty="0" smtClean="0"/>
              <a:t>Summary available at Kaiser </a:t>
            </a:r>
            <a:r>
              <a:rPr lang="en-US" dirty="0"/>
              <a:t>Family Foundation </a:t>
            </a:r>
            <a:r>
              <a:rPr lang="en-US" dirty="0">
                <a:hlinkClick r:id="rId2"/>
              </a:rPr>
              <a:t>http://kff.org/health-reform/fact-sheet/summary-of-the-affordable-care-act</a:t>
            </a:r>
            <a:r>
              <a:rPr lang="en-US" dirty="0" smtClean="0">
                <a:hlinkClick r:id="rId2"/>
              </a:rPr>
              <a:t>/</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919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Essential Benefits Should Parallel Typical Employer Plan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Ambulatory patient services</a:t>
            </a:r>
          </a:p>
          <a:p>
            <a:r>
              <a:rPr lang="en-US" dirty="0"/>
              <a:t>Emergency services</a:t>
            </a:r>
          </a:p>
          <a:p>
            <a:r>
              <a:rPr lang="en-US" dirty="0"/>
              <a:t>Hospitalization</a:t>
            </a:r>
          </a:p>
          <a:p>
            <a:r>
              <a:rPr lang="en-US" dirty="0"/>
              <a:t>Maternity and newborn care</a:t>
            </a:r>
          </a:p>
          <a:p>
            <a:r>
              <a:rPr lang="en-US" dirty="0"/>
              <a:t>Mental health and substance use disorder services, including behavioral health </a:t>
            </a:r>
            <a:r>
              <a:rPr lang="en-US" dirty="0" smtClean="0"/>
              <a:t>treatment</a:t>
            </a:r>
            <a:endParaRPr lang="en-US" dirty="0"/>
          </a:p>
        </p:txBody>
      </p:sp>
      <p:sp>
        <p:nvSpPr>
          <p:cNvPr id="5" name="Content Placeholder 4"/>
          <p:cNvSpPr>
            <a:spLocks noGrp="1"/>
          </p:cNvSpPr>
          <p:nvPr>
            <p:ph sz="half" idx="2"/>
          </p:nvPr>
        </p:nvSpPr>
        <p:spPr/>
        <p:txBody>
          <a:bodyPr>
            <a:normAutofit fontScale="92500" lnSpcReduction="10000"/>
          </a:bodyPr>
          <a:lstStyle/>
          <a:p>
            <a:r>
              <a:rPr lang="en-US" dirty="0"/>
              <a:t>Prescription drugs</a:t>
            </a:r>
          </a:p>
          <a:p>
            <a:r>
              <a:rPr lang="en-US" dirty="0"/>
              <a:t>Rehabilitative and </a:t>
            </a:r>
            <a:r>
              <a:rPr lang="en-US" dirty="0" err="1"/>
              <a:t>habilitative</a:t>
            </a:r>
            <a:r>
              <a:rPr lang="en-US" dirty="0"/>
              <a:t> services and devices</a:t>
            </a:r>
          </a:p>
          <a:p>
            <a:r>
              <a:rPr lang="en-US" dirty="0"/>
              <a:t>Laboratory services</a:t>
            </a:r>
          </a:p>
          <a:p>
            <a:r>
              <a:rPr lang="en-US" dirty="0"/>
              <a:t>Preventive and wellness services and chronic disease management</a:t>
            </a:r>
          </a:p>
          <a:p>
            <a:r>
              <a:rPr lang="en-US" dirty="0"/>
              <a:t>Pediatric services, including oral and vision care</a:t>
            </a:r>
          </a:p>
          <a:p>
            <a:endParaRPr lang="en-US" dirty="0"/>
          </a:p>
          <a:p>
            <a:endParaRPr lang="en-US" dirty="0"/>
          </a:p>
        </p:txBody>
      </p:sp>
    </p:spTree>
    <p:extLst>
      <p:ext uri="{BB962C8B-B14F-4D97-AF65-F5344CB8AC3E}">
        <p14:creationId xmlns:p14="http://schemas.microsoft.com/office/powerpoint/2010/main" val="1173381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Defined</a:t>
            </a:r>
            <a:endParaRPr lang="en-US" dirty="0"/>
          </a:p>
        </p:txBody>
      </p:sp>
      <p:sp>
        <p:nvSpPr>
          <p:cNvPr id="3" name="Content Placeholder 2"/>
          <p:cNvSpPr>
            <a:spLocks noGrp="1"/>
          </p:cNvSpPr>
          <p:nvPr>
            <p:ph idx="1"/>
          </p:nvPr>
        </p:nvSpPr>
        <p:spPr/>
        <p:txBody>
          <a:bodyPr/>
          <a:lstStyle/>
          <a:p>
            <a:r>
              <a:rPr lang="en-US" dirty="0" smtClean="0"/>
              <a:t>Minimized cost of delivering a prescribed set of benefits or reaching a particular set of outcomes or</a:t>
            </a:r>
          </a:p>
          <a:p>
            <a:r>
              <a:rPr lang="en-US" dirty="0" smtClean="0"/>
              <a:t>Maximized set of benefits or potential outcomes from a given amount of available resources (or budget)</a:t>
            </a:r>
          </a:p>
          <a:p>
            <a:r>
              <a:rPr lang="en-US" dirty="0" smtClean="0"/>
              <a:t>Efficiency cannot be judged without understanding what is to be delivered</a:t>
            </a:r>
          </a:p>
          <a:p>
            <a:r>
              <a:rPr lang="en-US" dirty="0" smtClean="0"/>
              <a:t>“Cost Efficiency” is either redundant or uninformative</a:t>
            </a:r>
            <a:endParaRPr lang="en-US" dirty="0"/>
          </a:p>
        </p:txBody>
      </p:sp>
    </p:spTree>
    <p:extLst>
      <p:ext uri="{BB962C8B-B14F-4D97-AF65-F5344CB8AC3E}">
        <p14:creationId xmlns:p14="http://schemas.microsoft.com/office/powerpoint/2010/main" val="90604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0365" y="982132"/>
            <a:ext cx="8534400" cy="5113867"/>
          </a:xfrm>
        </p:spPr>
      </p:pic>
    </p:spTree>
    <p:extLst>
      <p:ext uri="{BB962C8B-B14F-4D97-AF65-F5344CB8AC3E}">
        <p14:creationId xmlns:p14="http://schemas.microsoft.com/office/powerpoint/2010/main" val="393044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Greatest spending does not equal best outcomes</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1" y="1597938"/>
            <a:ext cx="6324599" cy="4660900"/>
          </a:xfrm>
          <a:prstGeom prst="rect">
            <a:avLst/>
          </a:prstGeom>
        </p:spPr>
      </p:pic>
    </p:spTree>
    <p:extLst>
      <p:ext uri="{BB962C8B-B14F-4D97-AF65-F5344CB8AC3E}">
        <p14:creationId xmlns:p14="http://schemas.microsoft.com/office/powerpoint/2010/main" val="15288275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902</TotalTime>
  <Words>1503</Words>
  <Application>Microsoft Office PowerPoint</Application>
  <PresentationFormat>Widescreen</PresentationFormat>
  <Paragraphs>129</Paragraphs>
  <Slides>36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Garamond</vt:lpstr>
      <vt:lpstr>Organic</vt:lpstr>
      <vt:lpstr>The Patient Protection and Affordable Care Act  (aka Obamacare): An Efficient and Equitable Path to Life, Liberty, and the Pursuit of Health?  Alumni College June 17, 2016  Merton D. Finkler, Ph.D. John R. Kimberly Distinguished Professor in the American Economic System Emeritus</vt:lpstr>
      <vt:lpstr>Overview of Talk</vt:lpstr>
      <vt:lpstr>PowerPoint Presentation</vt:lpstr>
      <vt:lpstr>PPACA: A Few Pertinent Provisions  (from 900+ page document)</vt:lpstr>
      <vt:lpstr>PPACA (Continued)</vt:lpstr>
      <vt:lpstr>Essential Benefits Should Parallel Typical Employer Plan</vt:lpstr>
      <vt:lpstr>Efficiency Defined</vt:lpstr>
      <vt:lpstr>PowerPoint Presentation</vt:lpstr>
      <vt:lpstr>Greatest spending does not equal best outcomes</vt:lpstr>
      <vt:lpstr>Uwe Reinhardt On American Conundrum</vt:lpstr>
      <vt:lpstr>PowerPoint Presentation</vt:lpstr>
      <vt:lpstr>The Determinants of Health</vt:lpstr>
      <vt:lpstr>PowerPoint Presentation</vt:lpstr>
      <vt:lpstr>Equity Defined: Two Key Principles</vt:lpstr>
      <vt:lpstr>Inequities in Employer Health Insurance</vt:lpstr>
      <vt:lpstr>Effects of the ACA</vt:lpstr>
      <vt:lpstr>PowerPoint Presentation</vt:lpstr>
      <vt:lpstr>Or Have We?</vt:lpstr>
      <vt:lpstr>PowerPoint Presentation</vt:lpstr>
      <vt:lpstr>20 Million Adults Have Gained Coverage </vt:lpstr>
      <vt:lpstr>Medicaid Expansion: State by State</vt:lpstr>
      <vt:lpstr>Medicaid vs. Non-Medicaid Expansion</vt:lpstr>
      <vt:lpstr>Health Insurance and Income Inequality</vt:lpstr>
      <vt:lpstr>Competition and Choice Market Exchanges for Health Plans</vt:lpstr>
      <vt:lpstr>PowerPoint Presentation</vt:lpstr>
      <vt:lpstr>PowerPoint Presentation</vt:lpstr>
      <vt:lpstr>Exchange Market Stability</vt:lpstr>
      <vt:lpstr>PowerPoint Presentation</vt:lpstr>
      <vt:lpstr>PowerPoint Presentation</vt:lpstr>
      <vt:lpstr>Effects on Health</vt:lpstr>
      <vt:lpstr>Effects of Insurance on Chronic Disease</vt:lpstr>
      <vt:lpstr>Quality of Hospital Care Has Improved</vt:lpstr>
      <vt:lpstr>Life, Liberty, and the Pursuit of Health</vt:lpstr>
      <vt:lpstr>Different Goals, Different Means</vt:lpstr>
      <vt:lpstr>Is This the Beginning of the End or the End of the Beginning for the ACA?</vt:lpstr>
      <vt:lpstr>Thank You For Listening</vt:lpstr>
    </vt:vector>
  </TitlesOfParts>
  <Company>Lawrence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Patient Protection and Affordable Care Act (aka Obamacare): An Efficient and Equitable Path to Life, Liberty, and the Pursuit of Health?  Merton D. Finkler, Ph.D. John R. Kimberly Distinguished Professor in the American Economic System Emeritus</dc:title>
  <dc:creator>Merton D. Finkler</dc:creator>
  <cp:lastModifiedBy>Merton D. Finkler</cp:lastModifiedBy>
  <cp:revision>55</cp:revision>
  <dcterms:created xsi:type="dcterms:W3CDTF">2016-06-10T13:56:09Z</dcterms:created>
  <dcterms:modified xsi:type="dcterms:W3CDTF">2016-06-20T20:01:09Z</dcterms:modified>
</cp:coreProperties>
</file>